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62" r:id="rId3"/>
    <p:sldId id="263" r:id="rId4"/>
    <p:sldId id="264" r:id="rId5"/>
    <p:sldId id="265" r:id="rId6"/>
    <p:sldId id="266" r:id="rId7"/>
    <p:sldId id="269" r:id="rId8"/>
    <p:sldId id="267" r:id="rId9"/>
    <p:sldId id="270" r:id="rId10"/>
    <p:sldId id="271" r:id="rId11"/>
    <p:sldId id="272" r:id="rId12"/>
    <p:sldId id="273" r:id="rId13"/>
    <p:sldId id="274" r:id="rId14"/>
    <p:sldId id="275" r:id="rId15"/>
    <p:sldId id="276" r:id="rId16"/>
  </p:sldIdLst>
  <p:sldSz cx="9144000" cy="6858000" type="screen4x3"/>
  <p:notesSz cx="6858000" cy="9144000"/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3" d="100"/>
          <a:sy n="63" d="100"/>
        </p:scale>
        <p:origin x="1596" y="7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gif"/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gif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 userDrawn="1"/>
        </p:nvSpPr>
        <p:spPr>
          <a:xfrm>
            <a:off x="0" y="0"/>
            <a:ext cx="9144000" cy="620688"/>
          </a:xfrm>
          <a:prstGeom prst="rect">
            <a:avLst/>
          </a:prstGeom>
          <a:gradFill>
            <a:gsLst>
              <a:gs pos="0">
                <a:schemeClr val="accent1">
                  <a:shade val="51000"/>
                  <a:satMod val="130000"/>
                  <a:alpha val="78000"/>
                </a:schemeClr>
              </a:gs>
              <a:gs pos="80000">
                <a:schemeClr val="accent1">
                  <a:shade val="93000"/>
                  <a:satMod val="130000"/>
                  <a:alpha val="80000"/>
                </a:schemeClr>
              </a:gs>
              <a:gs pos="100000">
                <a:schemeClr val="accent1">
                  <a:shade val="94000"/>
                  <a:satMod val="135000"/>
                  <a:alpha val="78000"/>
                </a:schemeClr>
              </a:gs>
            </a:gsLst>
          </a:gradFill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Picture 4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8424" y="78625"/>
            <a:ext cx="565472" cy="484838"/>
          </a:xfrm>
          <a:prstGeom prst="rect">
            <a:avLst/>
          </a:prstGeom>
        </p:spPr>
      </p:pic>
      <p:sp>
        <p:nvSpPr>
          <p:cNvPr id="6" name="TextBox 5"/>
          <p:cNvSpPr txBox="1"/>
          <p:nvPr userDrawn="1"/>
        </p:nvSpPr>
        <p:spPr>
          <a:xfrm>
            <a:off x="3275856" y="116632"/>
            <a:ext cx="504056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 Gothic" panose="020B0502020202020204" pitchFamily="34" charset="0"/>
              </a:rPr>
              <a:t>Evangel Christian Fellowship</a:t>
            </a:r>
          </a:p>
        </p:txBody>
      </p:sp>
      <p:sp>
        <p:nvSpPr>
          <p:cNvPr id="10" name="Title 1"/>
          <p:cNvSpPr>
            <a:spLocks noGrp="1"/>
          </p:cNvSpPr>
          <p:nvPr>
            <p:ph type="title" hasCustomPrompt="1"/>
          </p:nvPr>
        </p:nvSpPr>
        <p:spPr>
          <a:xfrm>
            <a:off x="0" y="4149080"/>
            <a:ext cx="9144000" cy="1052736"/>
          </a:xfrm>
        </p:spPr>
        <p:txBody>
          <a:bodyPr/>
          <a:lstStyle>
            <a:lvl1pPr algn="ctr" latinLnBrk="0">
              <a:defRPr b="1" baseline="0">
                <a:latin typeface="Century Gothic" panose="020B0502020202020204" pitchFamily="34" charset="0"/>
                <a:cs typeface="Arial" pitchFamily="34" charset="0"/>
              </a:defRPr>
            </a:lvl1pPr>
          </a:lstStyle>
          <a:p>
            <a:r>
              <a:rPr lang="en-US" altLang="ko-KR" dirty="0"/>
              <a:t>[Message Title]</a:t>
            </a:r>
            <a:endParaRPr lang="ko-KR" altLang="en-US" dirty="0"/>
          </a:p>
        </p:txBody>
      </p:sp>
      <p:sp>
        <p:nvSpPr>
          <p:cNvPr id="17" name="Text Placeholder 16"/>
          <p:cNvSpPr>
            <a:spLocks noGrp="1"/>
          </p:cNvSpPr>
          <p:nvPr>
            <p:ph type="body" sz="quarter" idx="10" hasCustomPrompt="1"/>
          </p:nvPr>
        </p:nvSpPr>
        <p:spPr>
          <a:xfrm>
            <a:off x="0" y="5301208"/>
            <a:ext cx="9144000" cy="504825"/>
          </a:xfrm>
        </p:spPr>
        <p:txBody>
          <a:bodyPr>
            <a:noAutofit/>
          </a:bodyPr>
          <a:lstStyle>
            <a:lvl1pPr marL="0" indent="0" algn="ctr">
              <a:buNone/>
              <a:defRPr sz="2400" b="1">
                <a:solidFill>
                  <a:schemeClr val="bg1">
                    <a:lumMod val="50000"/>
                  </a:schemeClr>
                </a:solidFill>
                <a:latin typeface="Century Gothic" panose="020B0502020202020204" pitchFamily="34" charset="0"/>
              </a:defRPr>
            </a:lvl1pPr>
          </a:lstStyle>
          <a:p>
            <a:pPr lvl="0"/>
            <a:r>
              <a:rPr lang="en-US" dirty="0"/>
              <a:t>[Speaker’s Name]</a:t>
            </a:r>
          </a:p>
        </p:txBody>
      </p:sp>
      <p:sp>
        <p:nvSpPr>
          <p:cNvPr id="21" name="Text Placeholder 20"/>
          <p:cNvSpPr>
            <a:spLocks noGrp="1"/>
          </p:cNvSpPr>
          <p:nvPr>
            <p:ph type="body" sz="quarter" idx="12" hasCustomPrompt="1"/>
          </p:nvPr>
        </p:nvSpPr>
        <p:spPr>
          <a:xfrm>
            <a:off x="107504" y="6237312"/>
            <a:ext cx="2519362" cy="504825"/>
          </a:xfrm>
        </p:spPr>
        <p:txBody>
          <a:bodyPr>
            <a:noAutofit/>
          </a:bodyPr>
          <a:lstStyle>
            <a:lvl1pPr marL="0" indent="0">
              <a:buNone/>
              <a:defRPr sz="1800" b="1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pPr lvl="0"/>
            <a:r>
              <a:rPr lang="en-US" dirty="0"/>
              <a:t>[Date]</a:t>
            </a:r>
          </a:p>
        </p:txBody>
      </p:sp>
    </p:spTree>
    <p:extLst>
      <p:ext uri="{BB962C8B-B14F-4D97-AF65-F5344CB8AC3E}">
        <p14:creationId xmlns:p14="http://schemas.microsoft.com/office/powerpoint/2010/main" val="203241669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0" y="16778"/>
            <a:ext cx="9144000" cy="1052736"/>
          </a:xfrm>
        </p:spPr>
        <p:txBody>
          <a:bodyPr/>
          <a:lstStyle>
            <a:lvl1pPr>
              <a:defRPr b="1" baseline="0">
                <a:latin typeface="Century Gothic" panose="020B0502020202020204" pitchFamily="34" charset="0"/>
                <a:cs typeface="Arial" pitchFamily="34" charset="0"/>
              </a:defRPr>
            </a:lvl1pPr>
          </a:lstStyle>
          <a:p>
            <a:r>
              <a:rPr lang="en-US" altLang="ko-KR" dirty="0"/>
              <a:t>[Message Title]</a:t>
            </a:r>
            <a:endParaRPr lang="ko-KR" alt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1520" y="1207293"/>
            <a:ext cx="8712968" cy="4525963"/>
          </a:xfrm>
        </p:spPr>
        <p:txBody>
          <a:bodyPr/>
          <a:lstStyle>
            <a:lvl1pPr>
              <a:defRPr>
                <a:latin typeface="Century Gothic" panose="020B0502020202020204" pitchFamily="34" charset="0"/>
              </a:defRPr>
            </a:lvl1pPr>
            <a:lvl2pPr>
              <a:defRPr>
                <a:latin typeface="Century Gothic" panose="020B0502020202020204" pitchFamily="34" charset="0"/>
              </a:defRPr>
            </a:lvl2pPr>
            <a:lvl3pPr>
              <a:defRPr>
                <a:latin typeface="Century Gothic" panose="020B0502020202020204" pitchFamily="34" charset="0"/>
              </a:defRPr>
            </a:lvl3pPr>
            <a:lvl4pPr>
              <a:defRPr>
                <a:latin typeface="Century Gothic" panose="020B0502020202020204" pitchFamily="34" charset="0"/>
              </a:defRPr>
            </a:lvl4pPr>
            <a:lvl5pPr>
              <a:defRPr>
                <a:latin typeface="Century Gothic" panose="020B0502020202020204" pitchFamily="34" charset="0"/>
              </a:defRPr>
            </a:lvl5pPr>
          </a:lstStyle>
          <a:p>
            <a:pPr lvl="0"/>
            <a:r>
              <a:rPr lang="en-US" altLang="ko-KR" dirty="0"/>
              <a:t>Click to edit Master text styles</a:t>
            </a:r>
          </a:p>
          <a:p>
            <a:pPr lvl="1"/>
            <a:r>
              <a:rPr lang="en-US" altLang="ko-KR" dirty="0"/>
              <a:t>Second level</a:t>
            </a:r>
          </a:p>
          <a:p>
            <a:pPr lvl="2"/>
            <a:r>
              <a:rPr lang="en-US" altLang="ko-KR" dirty="0"/>
              <a:t>Third level</a:t>
            </a:r>
          </a:p>
          <a:p>
            <a:pPr lvl="3"/>
            <a:r>
              <a:rPr lang="en-US" altLang="ko-KR" dirty="0"/>
              <a:t>Fourth level</a:t>
            </a:r>
          </a:p>
          <a:p>
            <a:pPr lvl="4"/>
            <a:r>
              <a:rPr lang="en-US" altLang="ko-KR" dirty="0"/>
              <a:t>Fifth level</a:t>
            </a:r>
            <a:endParaRPr lang="ko-KR" altLang="en-US" dirty="0"/>
          </a:p>
        </p:txBody>
      </p:sp>
      <p:sp>
        <p:nvSpPr>
          <p:cNvPr id="7" name="Rectangle 6"/>
          <p:cNvSpPr/>
          <p:nvPr userDrawn="1"/>
        </p:nvSpPr>
        <p:spPr>
          <a:xfrm>
            <a:off x="0" y="6237312"/>
            <a:ext cx="7092280" cy="620688"/>
          </a:xfrm>
          <a:prstGeom prst="rect">
            <a:avLst/>
          </a:prstGeom>
          <a:gradFill>
            <a:gsLst>
              <a:gs pos="0">
                <a:schemeClr val="accent1">
                  <a:shade val="51000"/>
                  <a:satMod val="130000"/>
                  <a:alpha val="78000"/>
                </a:schemeClr>
              </a:gs>
              <a:gs pos="80000">
                <a:schemeClr val="accent1">
                  <a:shade val="93000"/>
                  <a:satMod val="130000"/>
                  <a:alpha val="80000"/>
                </a:schemeClr>
              </a:gs>
              <a:gs pos="100000">
                <a:schemeClr val="accent1">
                  <a:shade val="94000"/>
                  <a:satMod val="135000"/>
                  <a:alpha val="78000"/>
                </a:schemeClr>
              </a:gs>
            </a:gsLst>
          </a:gradFill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5536" y="6324983"/>
            <a:ext cx="565472" cy="484838"/>
          </a:xfrm>
          <a:prstGeom prst="rect">
            <a:avLst/>
          </a:prstGeom>
        </p:spPr>
      </p:pic>
      <p:sp>
        <p:nvSpPr>
          <p:cNvPr id="9" name="TextBox 8"/>
          <p:cNvSpPr txBox="1"/>
          <p:nvPr userDrawn="1"/>
        </p:nvSpPr>
        <p:spPr>
          <a:xfrm>
            <a:off x="1043608" y="6362990"/>
            <a:ext cx="504056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 Gothic" panose="020B0502020202020204" pitchFamily="34" charset="0"/>
              </a:rPr>
              <a:t>Evangel Christian Fellowship</a:t>
            </a:r>
          </a:p>
        </p:txBody>
      </p:sp>
    </p:spTree>
    <p:extLst>
      <p:ext uri="{BB962C8B-B14F-4D97-AF65-F5344CB8AC3E}">
        <p14:creationId xmlns:p14="http://schemas.microsoft.com/office/powerpoint/2010/main" val="369401571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.jpe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4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0" y="16778"/>
            <a:ext cx="9144000" cy="105273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en-US" altLang="ko-KR" dirty="0"/>
              <a:t>[Message Title]</a:t>
            </a:r>
            <a:endParaRPr lang="ko-KR" alt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79512" y="1268761"/>
            <a:ext cx="8784976" cy="460851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altLang="ko-KR" dirty="0"/>
              <a:t>Click to edit Master text styles</a:t>
            </a:r>
          </a:p>
          <a:p>
            <a:pPr lvl="1"/>
            <a:r>
              <a:rPr lang="en-US" altLang="ko-KR" dirty="0"/>
              <a:t>Second level</a:t>
            </a:r>
          </a:p>
          <a:p>
            <a:pPr lvl="2"/>
            <a:r>
              <a:rPr lang="en-US" altLang="ko-KR" dirty="0"/>
              <a:t>Third level</a:t>
            </a:r>
          </a:p>
          <a:p>
            <a:pPr lvl="3"/>
            <a:r>
              <a:rPr lang="en-US" altLang="ko-KR" dirty="0"/>
              <a:t>Fourth level</a:t>
            </a:r>
          </a:p>
          <a:p>
            <a:pPr lvl="4"/>
            <a:r>
              <a:rPr lang="en-US" altLang="ko-KR" dirty="0"/>
              <a:t>Fifth level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43733820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</p:sldLayoutIdLst>
  <p:txStyles>
    <p:titleStyle>
      <a:lvl1pPr algn="l" defTabSz="914400" rtl="0" eaLnBrk="1" latinLnBrk="0" hangingPunct="1">
        <a:spcBef>
          <a:spcPct val="0"/>
        </a:spcBef>
        <a:buNone/>
        <a:defRPr sz="4000" b="1" kern="1200">
          <a:solidFill>
            <a:schemeClr val="tx1"/>
          </a:solidFill>
          <a:latin typeface="Century Gothic" panose="020B0502020202020204" pitchFamily="34" charset="0"/>
          <a:ea typeface="+mj-ea"/>
          <a:cs typeface="Arial" pitchFamily="34" charset="0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Century Gothic" panose="020B0502020202020204" pitchFamily="34" charset="0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Century Gothic" panose="020B0502020202020204" pitchFamily="34" charset="0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Century Gothic" panose="020B0502020202020204" pitchFamily="34" charset="0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Century Gothic" panose="020B0502020202020204" pitchFamily="34" charset="0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Century Gothic" panose="020B0502020202020204" pitchFamily="34" charset="0"/>
          <a:ea typeface="+mn-ea"/>
          <a:cs typeface="+mn-cs"/>
        </a:defRPr>
      </a:lvl5pPr>
      <a:lvl6pPr marL="25146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4143380"/>
            <a:ext cx="9144000" cy="1058436"/>
          </a:xfrm>
        </p:spPr>
        <p:txBody>
          <a:bodyPr/>
          <a:lstStyle/>
          <a:p>
            <a:r>
              <a:rPr lang="en-AU" sz="3200" dirty="0"/>
              <a:t>Jesus Is In Session</a:t>
            </a:r>
            <a:endParaRPr lang="en-AU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AU" dirty="0"/>
              <a:t>Pastor Joseph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lang="en-AU" dirty="0"/>
              <a:t>6 Nov 2016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AU" dirty="0"/>
              <a:t>Mark 16:19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AU" b="1" baseline="30000" dirty="0"/>
              <a:t>19 </a:t>
            </a:r>
            <a:r>
              <a:rPr lang="en-AU" b="1" dirty="0"/>
              <a:t> So then, after the Lord had spoken to them, He was received up into heaven, and sat down at the right hand of God.</a:t>
            </a:r>
            <a:endParaRPr lang="en-AU" dirty="0"/>
          </a:p>
          <a:p>
            <a:r>
              <a:rPr lang="en-AU" dirty="0"/>
              <a:t>He was received up into heaven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AU" dirty="0"/>
              <a:t>Luke 24:50-53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1520" y="1207293"/>
            <a:ext cx="8712968" cy="4958011"/>
          </a:xfrm>
        </p:spPr>
        <p:txBody>
          <a:bodyPr>
            <a:normAutofit fontScale="85000" lnSpcReduction="10000"/>
          </a:bodyPr>
          <a:lstStyle/>
          <a:p>
            <a:r>
              <a:rPr lang="en-AU" b="1" baseline="30000" dirty="0"/>
              <a:t>50 </a:t>
            </a:r>
            <a:r>
              <a:rPr lang="en-AU" b="1" dirty="0"/>
              <a:t> And He led them out as far as Bethany, and He lifted up His hands and blessed them.</a:t>
            </a:r>
          </a:p>
          <a:p>
            <a:r>
              <a:rPr lang="en-AU" b="1" baseline="30000" dirty="0"/>
              <a:t>51 </a:t>
            </a:r>
            <a:r>
              <a:rPr lang="en-AU" b="1" dirty="0"/>
              <a:t> Now it came to pass, while He blessed them, that He was parted from them and carried up into heaven.</a:t>
            </a:r>
          </a:p>
          <a:p>
            <a:r>
              <a:rPr lang="en-AU" b="1" baseline="30000" dirty="0"/>
              <a:t>52 </a:t>
            </a:r>
            <a:r>
              <a:rPr lang="en-AU" b="1" dirty="0"/>
              <a:t> And they worshiped Him, and returned to Jerusalem with great joy,</a:t>
            </a:r>
          </a:p>
          <a:p>
            <a:r>
              <a:rPr lang="en-AU" b="1" baseline="30000" dirty="0"/>
              <a:t>53 </a:t>
            </a:r>
            <a:r>
              <a:rPr lang="en-AU" b="1" dirty="0"/>
              <a:t> and were continually in the temple praising and blessing God. Amen.</a:t>
            </a:r>
            <a:endParaRPr lang="en-AU" dirty="0"/>
          </a:p>
          <a:p>
            <a:r>
              <a:rPr lang="en-AU" dirty="0"/>
              <a:t>He was parted from them and carried up into heaven as He lifted His hand in priestly blessing</a:t>
            </a:r>
          </a:p>
        </p:txBody>
      </p:sp>
    </p:spTree>
    <p:extLst>
      <p:ext uri="{BB962C8B-B14F-4D97-AF65-F5344CB8AC3E}">
        <p14:creationId xmlns:p14="http://schemas.microsoft.com/office/powerpoint/2010/main" val="69214034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1520" y="404665"/>
            <a:ext cx="8712968" cy="5328592"/>
          </a:xfrm>
        </p:spPr>
        <p:txBody>
          <a:bodyPr/>
          <a:lstStyle/>
          <a:p>
            <a:r>
              <a:rPr lang="en-AU" dirty="0"/>
              <a:t>Ascension</a:t>
            </a:r>
          </a:p>
          <a:p>
            <a:r>
              <a:rPr lang="en-AU" dirty="0"/>
              <a:t>Glorification</a:t>
            </a:r>
          </a:p>
          <a:p>
            <a:r>
              <a:rPr lang="en-AU" dirty="0"/>
              <a:t>Exaltation</a:t>
            </a:r>
          </a:p>
          <a:p>
            <a:endParaRPr lang="en-AU" dirty="0"/>
          </a:p>
        </p:txBody>
      </p:sp>
    </p:spTree>
    <p:extLst>
      <p:ext uri="{BB962C8B-B14F-4D97-AF65-F5344CB8AC3E}">
        <p14:creationId xmlns:p14="http://schemas.microsoft.com/office/powerpoint/2010/main" val="156762656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AU" dirty="0"/>
              <a:t>A. His Enthronement 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AU" dirty="0"/>
              <a:t>Ps 110:1</a:t>
            </a:r>
            <a:r>
              <a:rPr lang="en-AU" b="1" baseline="30000" dirty="0"/>
              <a:t> </a:t>
            </a:r>
            <a:r>
              <a:rPr lang="en-AU" b="1" dirty="0"/>
              <a:t> THE LORD said to my Lord, "Sit at My right hand, Till I make Your enemies Your footstool."</a:t>
            </a:r>
            <a:endParaRPr lang="en-AU" dirty="0"/>
          </a:p>
          <a:p>
            <a:pPr marL="514350" indent="-514350">
              <a:buAutoNum type="arabicPeriod"/>
            </a:pPr>
            <a:r>
              <a:rPr lang="en-AU" dirty="0"/>
              <a:t>Seated Prophet</a:t>
            </a:r>
          </a:p>
          <a:p>
            <a:pPr marL="514350" indent="-514350">
              <a:buAutoNum type="arabicPeriod"/>
            </a:pPr>
            <a:r>
              <a:rPr lang="en-AU" dirty="0"/>
              <a:t>Seated Priest</a:t>
            </a:r>
          </a:p>
          <a:p>
            <a:pPr marL="514350" indent="-514350">
              <a:buAutoNum type="arabicPeriod"/>
            </a:pPr>
            <a:r>
              <a:rPr lang="en-AU" dirty="0"/>
              <a:t>Seated King</a:t>
            </a:r>
          </a:p>
          <a:p>
            <a:pPr marL="514350" indent="-514350">
              <a:buAutoNum type="arabicPeriod"/>
            </a:pPr>
            <a:r>
              <a:rPr lang="en-AU" dirty="0"/>
              <a:t>Seated Judge</a:t>
            </a:r>
          </a:p>
        </p:txBody>
      </p:sp>
    </p:spTree>
    <p:extLst>
      <p:ext uri="{BB962C8B-B14F-4D97-AF65-F5344CB8AC3E}">
        <p14:creationId xmlns:p14="http://schemas.microsoft.com/office/powerpoint/2010/main" val="323568069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1520" y="260648"/>
            <a:ext cx="8712968" cy="6192688"/>
          </a:xfrm>
        </p:spPr>
        <p:txBody>
          <a:bodyPr>
            <a:normAutofit fontScale="92500" lnSpcReduction="20000"/>
          </a:bodyPr>
          <a:lstStyle/>
          <a:p>
            <a:pPr marL="0" indent="0">
              <a:buNone/>
            </a:pPr>
            <a:r>
              <a:rPr lang="en-AU" dirty="0"/>
              <a:t>As </a:t>
            </a:r>
            <a:r>
              <a:rPr lang="en-AU" b="1" dirty="0"/>
              <a:t>Prophet</a:t>
            </a:r>
            <a:r>
              <a:rPr lang="en-AU" dirty="0"/>
              <a:t> – He is the word and truth of  God</a:t>
            </a:r>
          </a:p>
          <a:p>
            <a:pPr marL="0" indent="0">
              <a:buNone/>
            </a:pPr>
            <a:endParaRPr lang="en-AU" dirty="0"/>
          </a:p>
          <a:p>
            <a:pPr marL="0" indent="0">
              <a:buNone/>
            </a:pPr>
            <a:r>
              <a:rPr lang="en-AU" dirty="0"/>
              <a:t>As </a:t>
            </a:r>
            <a:r>
              <a:rPr lang="en-AU" b="1" dirty="0"/>
              <a:t>Priest</a:t>
            </a:r>
            <a:r>
              <a:rPr lang="en-AU" dirty="0"/>
              <a:t> – He is the reconciler, mediator, advocate and intercessor</a:t>
            </a:r>
          </a:p>
          <a:p>
            <a:pPr marL="0" indent="0">
              <a:buNone/>
            </a:pPr>
            <a:endParaRPr lang="en-AU" dirty="0"/>
          </a:p>
          <a:p>
            <a:pPr marL="0" indent="0">
              <a:buNone/>
            </a:pPr>
            <a:r>
              <a:rPr lang="en-AU" dirty="0"/>
              <a:t>As </a:t>
            </a:r>
            <a:r>
              <a:rPr lang="en-AU" b="1" dirty="0"/>
              <a:t>King</a:t>
            </a:r>
            <a:r>
              <a:rPr lang="en-AU" dirty="0"/>
              <a:t> – He is the Ruler, governor of the universe</a:t>
            </a:r>
          </a:p>
          <a:p>
            <a:pPr marL="0" indent="0">
              <a:buNone/>
            </a:pPr>
            <a:endParaRPr lang="en-AU" dirty="0"/>
          </a:p>
          <a:p>
            <a:pPr marL="0" indent="0">
              <a:buNone/>
            </a:pPr>
            <a:r>
              <a:rPr lang="en-AU" dirty="0"/>
              <a:t>As </a:t>
            </a:r>
            <a:r>
              <a:rPr lang="en-AU" b="1" dirty="0"/>
              <a:t>Judge</a:t>
            </a:r>
            <a:r>
              <a:rPr lang="en-AU" dirty="0"/>
              <a:t> – He is the discerner and rewarder of all mankind</a:t>
            </a:r>
          </a:p>
          <a:p>
            <a:pPr marL="0" indent="0">
              <a:buNone/>
            </a:pPr>
            <a:endParaRPr lang="en-AU" dirty="0"/>
          </a:p>
          <a:p>
            <a:pPr marL="0" indent="0">
              <a:buNone/>
            </a:pPr>
            <a:r>
              <a:rPr lang="en-AU" dirty="0"/>
              <a:t>As </a:t>
            </a:r>
            <a:r>
              <a:rPr lang="en-AU" b="1" dirty="0"/>
              <a:t>Lord</a:t>
            </a:r>
            <a:r>
              <a:rPr lang="en-AU" dirty="0"/>
              <a:t> – He is the enthroned and exalted God-man, worthy of all praise, adoration and worship</a:t>
            </a:r>
          </a:p>
          <a:p>
            <a:pPr marL="0" indent="0">
              <a:buNone/>
            </a:pPr>
            <a:endParaRPr lang="en-AU" dirty="0"/>
          </a:p>
        </p:txBody>
      </p:sp>
    </p:spTree>
    <p:extLst>
      <p:ext uri="{BB962C8B-B14F-4D97-AF65-F5344CB8AC3E}">
        <p14:creationId xmlns:p14="http://schemas.microsoft.com/office/powerpoint/2010/main" val="269278719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AU" dirty="0"/>
              <a:t>His session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AU" dirty="0"/>
              <a:t>The body and blood of Jesus is the most holy things in the universe</a:t>
            </a:r>
          </a:p>
          <a:p>
            <a:r>
              <a:rPr lang="en-AU" dirty="0"/>
              <a:t>They provide the basis of Christ’s session and official function in heavenly ministry</a:t>
            </a:r>
          </a:p>
          <a:p>
            <a:endParaRPr lang="en-AU" dirty="0"/>
          </a:p>
        </p:txBody>
      </p:sp>
    </p:spTree>
    <p:extLst>
      <p:ext uri="{BB962C8B-B14F-4D97-AF65-F5344CB8AC3E}">
        <p14:creationId xmlns:p14="http://schemas.microsoft.com/office/powerpoint/2010/main" val="417066115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AU" dirty="0"/>
              <a:t>His Body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AU" dirty="0"/>
              <a:t>Miraculous incarnation</a:t>
            </a:r>
          </a:p>
          <a:p>
            <a:r>
              <a:rPr lang="en-AU" dirty="0"/>
              <a:t>His virgin-born body, prepared of the Holy Spirit on earth</a:t>
            </a:r>
          </a:p>
          <a:p>
            <a:r>
              <a:rPr lang="en-AU" dirty="0" err="1"/>
              <a:t>Heb</a:t>
            </a:r>
            <a:r>
              <a:rPr lang="en-AU" dirty="0"/>
              <a:t> 10:5-6</a:t>
            </a:r>
          </a:p>
          <a:p>
            <a:r>
              <a:rPr lang="en-AU" dirty="0"/>
              <a:t>Luke 1:30-33</a:t>
            </a:r>
          </a:p>
          <a:p>
            <a:r>
              <a:rPr lang="en-AU" dirty="0"/>
              <a:t>His body in heaven once experienced sinless infirmities, suffering and death. But now it is resurrected, glorified</a:t>
            </a:r>
          </a:p>
        </p:txBody>
      </p:sp>
    </p:spTree>
    <p:extLst>
      <p:ext uri="{BB962C8B-B14F-4D97-AF65-F5344CB8AC3E}">
        <p14:creationId xmlns:p14="http://schemas.microsoft.com/office/powerpoint/2010/main" val="249293996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AU" dirty="0"/>
              <a:t>His Body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AU" dirty="0"/>
              <a:t>His body in heaven is the surety of our entrance in heaven</a:t>
            </a:r>
          </a:p>
          <a:p>
            <a:r>
              <a:rPr lang="en-AU" dirty="0" err="1"/>
              <a:t>Heb</a:t>
            </a:r>
            <a:r>
              <a:rPr lang="en-AU" dirty="0"/>
              <a:t> 7:22 </a:t>
            </a:r>
            <a:r>
              <a:rPr lang="en-AU" b="1" dirty="0"/>
              <a:t>by so much more Jesus has become a surety of a better covenant.</a:t>
            </a:r>
            <a:endParaRPr lang="en-AU" dirty="0"/>
          </a:p>
          <a:p>
            <a:r>
              <a:rPr lang="en-AU" dirty="0"/>
              <a:t>His body in heaven is the guarantee that the bodies of the saints will be raised and glorified</a:t>
            </a:r>
          </a:p>
        </p:txBody>
      </p:sp>
    </p:spTree>
    <p:extLst>
      <p:ext uri="{BB962C8B-B14F-4D97-AF65-F5344CB8AC3E}">
        <p14:creationId xmlns:p14="http://schemas.microsoft.com/office/powerpoint/2010/main" val="177730313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AU" dirty="0"/>
              <a:t>His Blood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AU" dirty="0"/>
              <a:t>The blood of Christ is the most precious thing and the only cleansing agent from sin in the universe</a:t>
            </a:r>
          </a:p>
          <a:p>
            <a:r>
              <a:rPr lang="en-AU" dirty="0"/>
              <a:t>1 Pet 1:18-20</a:t>
            </a:r>
          </a:p>
          <a:p>
            <a:r>
              <a:rPr lang="en-AU" dirty="0"/>
              <a:t>Cleansing from sin by the blood (1 </a:t>
            </a:r>
            <a:r>
              <a:rPr lang="en-AU"/>
              <a:t>John 1:9)</a:t>
            </a:r>
            <a:endParaRPr lang="en-AU" dirty="0"/>
          </a:p>
        </p:txBody>
      </p:sp>
    </p:spTree>
    <p:extLst>
      <p:ext uri="{BB962C8B-B14F-4D97-AF65-F5344CB8AC3E}">
        <p14:creationId xmlns:p14="http://schemas.microsoft.com/office/powerpoint/2010/main" val="219457945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AU" dirty="0"/>
              <a:t>His Blood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AU" dirty="0"/>
              <a:t>Justification (Rom 5:9)</a:t>
            </a:r>
          </a:p>
          <a:p>
            <a:r>
              <a:rPr lang="en-AU" dirty="0"/>
              <a:t>Redemption (Rom 5:9)</a:t>
            </a:r>
          </a:p>
          <a:p>
            <a:r>
              <a:rPr lang="en-AU" dirty="0"/>
              <a:t>Peace (Col 1:20)</a:t>
            </a:r>
          </a:p>
          <a:p>
            <a:r>
              <a:rPr lang="en-AU" dirty="0"/>
              <a:t>Access to God (</a:t>
            </a:r>
            <a:r>
              <a:rPr lang="en-AU" dirty="0" err="1"/>
              <a:t>Eph</a:t>
            </a:r>
            <a:r>
              <a:rPr lang="en-AU" dirty="0"/>
              <a:t> 2:13)</a:t>
            </a:r>
          </a:p>
          <a:p>
            <a:r>
              <a:rPr lang="en-AU" dirty="0"/>
              <a:t>Communion through His blood (1 </a:t>
            </a:r>
            <a:r>
              <a:rPr lang="en-AU" dirty="0" err="1"/>
              <a:t>Cor</a:t>
            </a:r>
            <a:r>
              <a:rPr lang="en-AU" dirty="0"/>
              <a:t> 10:10)</a:t>
            </a:r>
          </a:p>
          <a:p>
            <a:r>
              <a:rPr lang="en-AU" dirty="0"/>
              <a:t>Overcome </a:t>
            </a:r>
            <a:r>
              <a:rPr lang="en-AU" dirty="0" err="1"/>
              <a:t>satan</a:t>
            </a:r>
            <a:r>
              <a:rPr lang="en-AU" dirty="0"/>
              <a:t> (Rev 12:11)</a:t>
            </a:r>
          </a:p>
        </p:txBody>
      </p:sp>
    </p:spTree>
    <p:extLst>
      <p:ext uri="{BB962C8B-B14F-4D97-AF65-F5344CB8AC3E}">
        <p14:creationId xmlns:p14="http://schemas.microsoft.com/office/powerpoint/2010/main" val="159966471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AU" dirty="0"/>
              <a:t>Function of His Session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514350" indent="-514350">
              <a:buAutoNum type="arabicPeriod"/>
            </a:pPr>
            <a:r>
              <a:rPr lang="en-AU" dirty="0"/>
              <a:t>Appearing in the presence of God on our behalf (</a:t>
            </a:r>
            <a:r>
              <a:rPr lang="en-AU" dirty="0" err="1"/>
              <a:t>Heb</a:t>
            </a:r>
            <a:r>
              <a:rPr lang="en-AU" dirty="0"/>
              <a:t> 6:20, 9:24)</a:t>
            </a:r>
          </a:p>
          <a:p>
            <a:pPr marL="514350" indent="-514350">
              <a:buAutoNum type="arabicPeriod"/>
            </a:pPr>
            <a:r>
              <a:rPr lang="en-AU" dirty="0"/>
              <a:t>Sitting on the Father’s right hand as King-Priest (</a:t>
            </a:r>
            <a:r>
              <a:rPr lang="en-AU" dirty="0" err="1"/>
              <a:t>Zech</a:t>
            </a:r>
            <a:r>
              <a:rPr lang="en-AU" dirty="0"/>
              <a:t> 3:1, Ps 110:1,5) He acts as mediator, intercessor, advocate, handling the accusation that </a:t>
            </a:r>
            <a:r>
              <a:rPr lang="en-AU" dirty="0" err="1"/>
              <a:t>satan</a:t>
            </a:r>
            <a:r>
              <a:rPr lang="en-AU" dirty="0"/>
              <a:t> would charge against the believer (Rev 12:10-11)</a:t>
            </a:r>
          </a:p>
        </p:txBody>
      </p:sp>
    </p:spTree>
    <p:extLst>
      <p:ext uri="{BB962C8B-B14F-4D97-AF65-F5344CB8AC3E}">
        <p14:creationId xmlns:p14="http://schemas.microsoft.com/office/powerpoint/2010/main" val="36230657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AU" dirty="0"/>
              <a:t>Function of His Session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1520" y="1207293"/>
            <a:ext cx="8712968" cy="4886003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AU" dirty="0"/>
              <a:t>3. Filling the universe with His presence</a:t>
            </a:r>
          </a:p>
          <a:p>
            <a:pPr marL="0" indent="0">
              <a:buNone/>
            </a:pPr>
            <a:r>
              <a:rPr lang="en-AU" dirty="0"/>
              <a:t>4. Exercising His authority in heaven and earth (Matt 28:18-20)</a:t>
            </a:r>
          </a:p>
          <a:p>
            <a:pPr marL="0" indent="0">
              <a:buNone/>
            </a:pPr>
            <a:r>
              <a:rPr lang="en-AU" dirty="0"/>
              <a:t>5. Directing the affairs of the church; His body in earth, as heavenly Head (</a:t>
            </a:r>
            <a:r>
              <a:rPr lang="en-AU" dirty="0" err="1"/>
              <a:t>Eph</a:t>
            </a:r>
            <a:r>
              <a:rPr lang="en-AU" dirty="0"/>
              <a:t> 1:22)</a:t>
            </a:r>
          </a:p>
          <a:p>
            <a:pPr marL="0" indent="0">
              <a:buNone/>
            </a:pPr>
            <a:r>
              <a:rPr lang="en-AU" dirty="0"/>
              <a:t>6. Bestows gifts and ministries upon the church (1 </a:t>
            </a:r>
            <a:r>
              <a:rPr lang="en-AU" dirty="0" err="1"/>
              <a:t>Cor</a:t>
            </a:r>
            <a:r>
              <a:rPr lang="en-AU" dirty="0"/>
              <a:t> 12:4-11, </a:t>
            </a:r>
            <a:r>
              <a:rPr lang="en-AU" dirty="0" err="1"/>
              <a:t>Eph</a:t>
            </a:r>
            <a:r>
              <a:rPr lang="en-AU" dirty="0"/>
              <a:t> 4:8-10)</a:t>
            </a:r>
          </a:p>
          <a:p>
            <a:pPr marL="0" indent="0">
              <a:buNone/>
            </a:pPr>
            <a:r>
              <a:rPr lang="en-AU" dirty="0"/>
              <a:t>7. Pouring out His Spirit on all flesh (Acts 2:37)</a:t>
            </a:r>
          </a:p>
        </p:txBody>
      </p:sp>
    </p:spTree>
    <p:extLst>
      <p:ext uri="{BB962C8B-B14F-4D97-AF65-F5344CB8AC3E}">
        <p14:creationId xmlns:p14="http://schemas.microsoft.com/office/powerpoint/2010/main" val="131220933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AU" dirty="0"/>
              <a:t>Function of His Session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AU" dirty="0"/>
              <a:t>8. Leading the worship of the Redeemed both in heaven and in earth to the Father God (</a:t>
            </a:r>
            <a:r>
              <a:rPr lang="en-AU" dirty="0" err="1"/>
              <a:t>Heb</a:t>
            </a:r>
            <a:r>
              <a:rPr lang="en-AU" dirty="0"/>
              <a:t> 12:22-24)</a:t>
            </a:r>
          </a:p>
          <a:p>
            <a:pPr marL="0" indent="0">
              <a:buNone/>
            </a:pPr>
            <a:r>
              <a:rPr lang="en-AU" dirty="0"/>
              <a:t>9. Bringing conviction and repentance and faith to man by the Holy Spirit (Acts 5:31)</a:t>
            </a:r>
          </a:p>
          <a:p>
            <a:pPr marL="0" indent="0">
              <a:buNone/>
            </a:pPr>
            <a:r>
              <a:rPr lang="en-AU" dirty="0"/>
              <a:t>10. Receiving into paradise all the saints who die (2 </a:t>
            </a:r>
            <a:r>
              <a:rPr lang="en-AU" dirty="0" err="1"/>
              <a:t>Cor</a:t>
            </a:r>
            <a:r>
              <a:rPr lang="en-AU" dirty="0"/>
              <a:t> 5:6-8)</a:t>
            </a:r>
          </a:p>
          <a:p>
            <a:pPr marL="0" indent="0">
              <a:buNone/>
            </a:pPr>
            <a:endParaRPr lang="en-AU" dirty="0"/>
          </a:p>
        </p:txBody>
      </p:sp>
    </p:spTree>
    <p:extLst>
      <p:ext uri="{BB962C8B-B14F-4D97-AF65-F5344CB8AC3E}">
        <p14:creationId xmlns:p14="http://schemas.microsoft.com/office/powerpoint/2010/main" val="953162080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AU" dirty="0"/>
              <a:t>Function of His Session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AU" dirty="0"/>
              <a:t>11. Administering the affairs of the kingdom of God in all the nations</a:t>
            </a:r>
          </a:p>
          <a:p>
            <a:pPr marL="0" indent="0">
              <a:buNone/>
            </a:pPr>
            <a:r>
              <a:rPr lang="en-AU" dirty="0"/>
              <a:t>12. Remaining in heaven and in session until the restoration of all this spoken by the prophets has taken place after which He will return (Acts 3:20-21)</a:t>
            </a:r>
          </a:p>
        </p:txBody>
      </p:sp>
    </p:spTree>
    <p:extLst>
      <p:ext uri="{BB962C8B-B14F-4D97-AF65-F5344CB8AC3E}">
        <p14:creationId xmlns:p14="http://schemas.microsoft.com/office/powerpoint/2010/main" val="155578106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1547</TotalTime>
  <Words>675</Words>
  <Application>Microsoft Office PowerPoint</Application>
  <PresentationFormat>On-screen Show (4:3)</PresentationFormat>
  <Paragraphs>70</Paragraphs>
  <Slides>15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size="19" baseType="lpstr">
      <vt:lpstr>맑은 고딕</vt:lpstr>
      <vt:lpstr>Arial</vt:lpstr>
      <vt:lpstr>Century Gothic</vt:lpstr>
      <vt:lpstr>Office Theme</vt:lpstr>
      <vt:lpstr>Jesus Is In Session</vt:lpstr>
      <vt:lpstr>Mark 16:19</vt:lpstr>
      <vt:lpstr>Luke 24:50-53</vt:lpstr>
      <vt:lpstr>PowerPoint Presentation</vt:lpstr>
      <vt:lpstr>A. His Enthronement </vt:lpstr>
      <vt:lpstr>PowerPoint Presentation</vt:lpstr>
      <vt:lpstr>His session</vt:lpstr>
      <vt:lpstr>His Body</vt:lpstr>
      <vt:lpstr>His Body</vt:lpstr>
      <vt:lpstr>His Blood</vt:lpstr>
      <vt:lpstr>His Blood</vt:lpstr>
      <vt:lpstr>Function of His Session</vt:lpstr>
      <vt:lpstr>Function of His Session</vt:lpstr>
      <vt:lpstr>Function of His Session</vt:lpstr>
      <vt:lpstr>Function of His Session</vt:lpstr>
    </vt:vector>
  </TitlesOfParts>
  <Company>Microsoft Corporation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Registered User</dc:creator>
  <cp:lastModifiedBy>Evangel</cp:lastModifiedBy>
  <cp:revision>67</cp:revision>
  <dcterms:created xsi:type="dcterms:W3CDTF">2014-04-01T16:35:38Z</dcterms:created>
  <dcterms:modified xsi:type="dcterms:W3CDTF">2016-11-06T02:17:08Z</dcterms:modified>
</cp:coreProperties>
</file>